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18" r:id="rId81"/>
    <p:sldId id="919" r:id="rId82"/>
    <p:sldId id="794" r:id="rId83"/>
    <p:sldId id="908" r:id="rId84"/>
    <p:sldId id="921" r:id="rId85"/>
    <p:sldId id="913" r:id="rId86"/>
    <p:sldId id="922" r:id="rId87"/>
    <p:sldId id="924" r:id="rId88"/>
    <p:sldId id="925" r:id="rId89"/>
    <p:sldId id="923" r:id="rId90"/>
    <p:sldId id="926" r:id="rId91"/>
    <p:sldId id="927" r:id="rId92"/>
    <p:sldId id="928"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33" r:id="rId107"/>
    <p:sldId id="935" r:id="rId108"/>
    <p:sldId id="934"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99"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64037" autoAdjust="0"/>
  </p:normalViewPr>
  <p:slideViewPr>
    <p:cSldViewPr snapToGrid="0">
      <p:cViewPr>
        <p:scale>
          <a:sx n="66" d="100"/>
          <a:sy n="66" d="100"/>
        </p:scale>
        <p:origin x="2568" y="894"/>
      </p:cViewPr>
      <p:guideLst>
        <p:guide orient="horz" pos="4296"/>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 ) Validate JWT using public key</a:t>
            </a:r>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60594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06203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two sites then share their </a:t>
            </a:r>
            <a:r>
              <a:rPr lang="en-US" sz="1200" b="1" i="0" kern="1200" dirty="0">
                <a:solidFill>
                  <a:schemeClr val="tx1"/>
                </a:solidFill>
                <a:effectLst/>
                <a:latin typeface="+mn-lt"/>
                <a:ea typeface="+mn-ea"/>
                <a:cs typeface="+mn-cs"/>
              </a:rPr>
              <a:t>public keys</a:t>
            </a:r>
            <a:r>
              <a:rPr lang="en-US" sz="1200" b="0" i="0" kern="1200" dirty="0">
                <a:solidFill>
                  <a:schemeClr val="tx1"/>
                </a:solidFill>
                <a:effectLst/>
                <a:latin typeface="+mn-lt"/>
                <a:ea typeface="+mn-ea"/>
                <a:cs typeface="+mn-cs"/>
              </a:rPr>
              <a:t> with each other. The public keys are not sensitive and can be freely published.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 can then use the Service Provider's public key when </a:t>
            </a:r>
            <a:r>
              <a:rPr lang="en-US" sz="1200" b="1" i="0" kern="1200" dirty="0">
                <a:solidFill>
                  <a:schemeClr val="tx1"/>
                </a:solidFill>
                <a:effectLst/>
                <a:latin typeface="+mn-lt"/>
                <a:ea typeface="+mn-ea"/>
                <a:cs typeface="+mn-cs"/>
              </a:rPr>
              <a:t>encrypting</a:t>
            </a:r>
            <a:r>
              <a:rPr lang="en-US" sz="1200" b="0" i="0" kern="1200" dirty="0">
                <a:solidFill>
                  <a:schemeClr val="tx1"/>
                </a:solidFill>
                <a:effectLst/>
                <a:latin typeface="+mn-lt"/>
                <a:ea typeface="+mn-ea"/>
                <a:cs typeface="+mn-cs"/>
              </a:rPr>
              <a:t> a token, which means that only someone with the Service Provider's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can decrypt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allows the two sites to securely share claims with each other without having to have a shared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436985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the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go back to this earlier slide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Previously, I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then introduced JSON Web Tokens as an alternative that doesn’t require the client to know a key in advance.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the user logs in, gets sent a token in response, and then re-submits that token to authenticate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that JS client cannot securely store a key, how can it securely store the JWT?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921623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you expose your token to </a:t>
            </a:r>
            <a:r>
              <a:rPr lang="en-US" sz="1200" b="0" i="1" kern="1200" dirty="0">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JS code, then you're exposing it to malicious script as well. That malicious script will be able to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that malicious script can </a:t>
            </a:r>
            <a:r>
              <a:rPr lang="en-US" sz="1200" b="0" i="1" kern="1200" dirty="0">
                <a:solidFill>
                  <a:schemeClr val="tx1"/>
                </a:solidFill>
                <a:effectLst/>
                <a:latin typeface="+mn-lt"/>
                <a:ea typeface="+mn-ea"/>
                <a:cs typeface="+mn-cs"/>
              </a:rPr>
              <a:t>steal </a:t>
            </a:r>
            <a:r>
              <a:rPr lang="en-US" sz="1200" b="0" i="0" kern="1200" dirty="0">
                <a:solidFill>
                  <a:schemeClr val="tx1"/>
                </a:solidFill>
                <a:effectLst/>
                <a:latin typeface="+mn-lt"/>
                <a:ea typeface="+mn-ea"/>
                <a:cs typeface="+mn-cs"/>
              </a:rPr>
              <a:t>the token and use it to impersonate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should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 </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for signing and validation</a:t>
            </a:r>
          </a:p>
        </p:txBody>
      </p:sp>
      <p:grpSp>
        <p:nvGrpSpPr>
          <p:cNvPr id="35" name="Group 34">
            <a:extLst>
              <a:ext uri="{FF2B5EF4-FFF2-40B4-BE49-F238E27FC236}">
                <a16:creationId xmlns:a16="http://schemas.microsoft.com/office/drawing/2014/main" id="{A12360EA-B4C6-4284-F75E-E0D22C8BD51E}"/>
              </a:ext>
            </a:extLst>
          </p:cNvPr>
          <p:cNvGrpSpPr/>
          <p:nvPr/>
        </p:nvGrpSpPr>
        <p:grpSpPr>
          <a:xfrm>
            <a:off x="1626016" y="6890336"/>
            <a:ext cx="2625010" cy="728376"/>
            <a:chOff x="1626016" y="6890336"/>
            <a:chExt cx="2625010" cy="728376"/>
          </a:xfrm>
        </p:grpSpPr>
        <p:sp>
          <p:nvSpPr>
            <p:cNvPr id="20" name="Rectangle: Rounded Corners 19">
              <a:extLst>
                <a:ext uri="{FF2B5EF4-FFF2-40B4-BE49-F238E27FC236}">
                  <a16:creationId xmlns:a16="http://schemas.microsoft.com/office/drawing/2014/main" id="{B104D828-A843-E408-2095-1746F1C15562}"/>
                </a:ext>
              </a:extLst>
            </p:cNvPr>
            <p:cNvSpPr/>
            <p:nvPr/>
          </p:nvSpPr>
          <p:spPr>
            <a:xfrm>
              <a:off x="2164588"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SpPublic">
              <a:extLst>
                <a:ext uri="{FF2B5EF4-FFF2-40B4-BE49-F238E27FC236}">
                  <a16:creationId xmlns:a16="http://schemas.microsoft.com/office/drawing/2014/main" id="{4764F485-4F91-188A-5316-BB6F1AAE29AA}"/>
                </a:ext>
              </a:extLst>
            </p:cNvPr>
            <p:cNvSpPr txBox="1"/>
            <p:nvPr/>
          </p:nvSpPr>
          <p:spPr>
            <a:xfrm>
              <a:off x="2166463" y="719181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stretch>
              <a:fillRect/>
            </a:stretch>
          </p:blipFill>
          <p:spPr>
            <a:xfrm>
              <a:off x="1626016" y="6890336"/>
              <a:ext cx="536698" cy="728376"/>
            </a:xfrm>
            <a:prstGeom prst="rect">
              <a:avLst/>
            </a:prstGeom>
          </p:spPr>
        </p:pic>
      </p:gr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1626016" y="7700913"/>
            <a:ext cx="536698" cy="728376"/>
          </a:xfrm>
          <a:prstGeom prst="rect">
            <a:avLst/>
          </a:prstGeom>
        </p:spPr>
      </p:pic>
      <p:sp>
        <p:nvSpPr>
          <p:cNvPr id="25" name="Rectangle: Rounded Corners 24">
            <a:extLst>
              <a:ext uri="{FF2B5EF4-FFF2-40B4-BE49-F238E27FC236}">
                <a16:creationId xmlns:a16="http://schemas.microsoft.com/office/drawing/2014/main" id="{308D73BF-97D2-BC23-BE00-17E48252C1A2}"/>
              </a:ext>
            </a:extLst>
          </p:cNvPr>
          <p:cNvSpPr/>
          <p:nvPr/>
        </p:nvSpPr>
        <p:spPr>
          <a:xfrm>
            <a:off x="2160839"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A04B447-B79F-9746-CDC8-8B166E8ADC82}"/>
              </a:ext>
            </a:extLst>
          </p:cNvPr>
          <p:cNvSpPr txBox="1"/>
          <p:nvPr/>
        </p:nvSpPr>
        <p:spPr>
          <a:xfrm>
            <a:off x="2162714"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68412CE-21DD-7B26-BA9B-7559B6873074}"/>
              </a:ext>
            </a:extLst>
          </p:cNvPr>
          <p:cNvGrpSpPr/>
          <p:nvPr/>
        </p:nvGrpSpPr>
        <p:grpSpPr>
          <a:xfrm>
            <a:off x="8077383" y="6890336"/>
            <a:ext cx="2742784" cy="728376"/>
            <a:chOff x="8077383" y="6890336"/>
            <a:chExt cx="2742784" cy="728376"/>
          </a:xfrm>
        </p:grpSpPr>
        <p:sp>
          <p:nvSpPr>
            <p:cNvPr id="27" name="Rectangle: Rounded Corners 26">
              <a:extLst>
                <a:ext uri="{FF2B5EF4-FFF2-40B4-BE49-F238E27FC236}">
                  <a16:creationId xmlns:a16="http://schemas.microsoft.com/office/drawing/2014/main" id="{F1E5A574-5915-9D24-3BB5-3228AD81985F}"/>
                </a:ext>
              </a:extLst>
            </p:cNvPr>
            <p:cNvSpPr/>
            <p:nvPr/>
          </p:nvSpPr>
          <p:spPr>
            <a:xfrm>
              <a:off x="8615955"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838068AA-8015-2D9F-9EDD-BB3B28B3F406}"/>
                </a:ext>
              </a:extLst>
            </p:cNvPr>
            <p:cNvSpPr txBox="1"/>
            <p:nvPr/>
          </p:nvSpPr>
          <p:spPr>
            <a:xfrm>
              <a:off x="8617830" y="719181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64305600-3CAA-BBFE-AD60-E3026D9EBE90}"/>
                </a:ext>
              </a:extLst>
            </p:cNvPr>
            <p:cNvPicPr>
              <a:picLocks noChangeAspect="1"/>
            </p:cNvPicPr>
            <p:nvPr/>
          </p:nvPicPr>
          <p:blipFill>
            <a:blip r:embed="rId5"/>
            <a:stretch>
              <a:fillRect/>
            </a:stretch>
          </p:blipFill>
          <p:spPr>
            <a:xfrm>
              <a:off x="8077383" y="6890336"/>
              <a:ext cx="536698" cy="728376"/>
            </a:xfrm>
            <a:prstGeom prst="rect">
              <a:avLst/>
            </a:prstGeom>
          </p:spPr>
        </p:pic>
      </p:grpSp>
      <p:pic>
        <p:nvPicPr>
          <p:cNvPr id="30" name="Picture 29">
            <a:extLst>
              <a:ext uri="{FF2B5EF4-FFF2-40B4-BE49-F238E27FC236}">
                <a16:creationId xmlns:a16="http://schemas.microsoft.com/office/drawing/2014/main" id="{202D5920-70FF-B4E5-71B4-4464A3CFD45B}"/>
              </a:ext>
            </a:extLst>
          </p:cNvPr>
          <p:cNvPicPr>
            <a:picLocks noChangeAspect="1"/>
          </p:cNvPicPr>
          <p:nvPr/>
        </p:nvPicPr>
        <p:blipFill>
          <a:blip r:embed="rId6"/>
          <a:stretch>
            <a:fillRect/>
          </a:stretch>
        </p:blipFill>
        <p:spPr>
          <a:xfrm>
            <a:off x="8077383" y="7700913"/>
            <a:ext cx="536698" cy="728376"/>
          </a:xfrm>
          <a:prstGeom prst="rect">
            <a:avLst/>
          </a:prstGeom>
        </p:spPr>
      </p:pic>
      <p:sp>
        <p:nvSpPr>
          <p:cNvPr id="32" name="Rectangle: Rounded Corners 31">
            <a:extLst>
              <a:ext uri="{FF2B5EF4-FFF2-40B4-BE49-F238E27FC236}">
                <a16:creationId xmlns:a16="http://schemas.microsoft.com/office/drawing/2014/main" id="{94488328-B7C9-9BAD-AD73-FA9CE1AC2980}"/>
              </a:ext>
            </a:extLst>
          </p:cNvPr>
          <p:cNvSpPr/>
          <p:nvPr/>
        </p:nvSpPr>
        <p:spPr>
          <a:xfrm>
            <a:off x="8612206"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F7D1899-D694-AA9A-5449-7226AC9C01F7}"/>
              </a:ext>
            </a:extLst>
          </p:cNvPr>
          <p:cNvSpPr txBox="1"/>
          <p:nvPr/>
        </p:nvSpPr>
        <p:spPr>
          <a:xfrm>
            <a:off x="8614081"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2" grpId="0" animBg="1"/>
      <p:bldP spid="34"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661134" y="314432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cxnSp>
        <p:nvCxnSpPr>
          <p:cNvPr id="43" name="Connector: Curved 42">
            <a:extLst>
              <a:ext uri="{FF2B5EF4-FFF2-40B4-BE49-F238E27FC236}">
                <a16:creationId xmlns:a16="http://schemas.microsoft.com/office/drawing/2014/main" id="{7DCA7B16-5AAF-DCEC-C4D1-448B94196E0F}"/>
              </a:ext>
            </a:extLst>
          </p:cNvPr>
          <p:cNvCxnSpPr>
            <a:cxnSpLocks/>
            <a:stCxn id="17" idx="3"/>
            <a:endCxn id="27" idx="3"/>
          </p:cNvCxnSpPr>
          <p:nvPr/>
        </p:nvCxnSpPr>
        <p:spPr>
          <a:xfrm>
            <a:off x="4251026" y="3893048"/>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90A8C3B-7746-5425-0FC3-2DD4E8B20900}"/>
              </a:ext>
            </a:extLst>
          </p:cNvPr>
          <p:cNvCxnSpPr>
            <a:cxnSpLocks/>
          </p:cNvCxnSpPr>
          <p:nvPr/>
        </p:nvCxnSpPr>
        <p:spPr>
          <a:xfrm flipH="1" flipV="1">
            <a:off x="1427999" y="3871280"/>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xt4">
            <a:extLst>
              <a:ext uri="{FF2B5EF4-FFF2-40B4-BE49-F238E27FC236}">
                <a16:creationId xmlns:a16="http://schemas.microsoft.com/office/drawing/2014/main" id="{2ED893F4-9BA5-B10B-41FD-DBA5D527776C}"/>
              </a:ext>
            </a:extLst>
          </p:cNvPr>
          <p:cNvSpPr txBox="1"/>
          <p:nvPr/>
        </p:nvSpPr>
        <p:spPr>
          <a:xfrm>
            <a:off x="-272152" y="467693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29199287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788226" y="3539105"/>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sp>
        <p:nvSpPr>
          <p:cNvPr id="47" name="Txt4">
            <a:extLst>
              <a:ext uri="{FF2B5EF4-FFF2-40B4-BE49-F238E27FC236}">
                <a16:creationId xmlns:a16="http://schemas.microsoft.com/office/drawing/2014/main" id="{2ED893F4-9BA5-B10B-41FD-DBA5D527776C}"/>
              </a:ext>
            </a:extLst>
          </p:cNvPr>
          <p:cNvSpPr txBox="1"/>
          <p:nvPr/>
        </p:nvSpPr>
        <p:spPr>
          <a:xfrm>
            <a:off x="3795792" y="4317252"/>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359737684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342076FE-FEB5-88FC-EF05-3AC59DFBE847}"/>
              </a:ext>
            </a:extLst>
          </p:cNvPr>
          <p:cNvGrpSpPr/>
          <p:nvPr/>
        </p:nvGrpSpPr>
        <p:grpSpPr>
          <a:xfrm>
            <a:off x="8077383" y="3382562"/>
            <a:ext cx="2625010" cy="728376"/>
            <a:chOff x="6096000" y="1667597"/>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6634572" y="1970285"/>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6636447" y="1969073"/>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6096000" y="1667597"/>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0EEE535E-F423-B7BB-2C53-76AD74C99F50}"/>
              </a:ext>
            </a:extLst>
          </p:cNvPr>
          <p:cNvGrpSpPr/>
          <p:nvPr/>
        </p:nvGrpSpPr>
        <p:grpSpPr>
          <a:xfrm>
            <a:off x="1626016" y="3434997"/>
            <a:ext cx="2742784" cy="728376"/>
            <a:chOff x="3795792" y="2600302"/>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4334364" y="2902990"/>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4336239" y="2901778"/>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3795792" y="2600302"/>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cxnSp>
        <p:nvCxnSpPr>
          <p:cNvPr id="8" name="Arrow 1">
            <a:extLst>
              <a:ext uri="{FF2B5EF4-FFF2-40B4-BE49-F238E27FC236}">
                <a16:creationId xmlns:a16="http://schemas.microsoft.com/office/drawing/2014/main" id="{1D034BB1-EF91-5E76-EDA1-715F2D8CCA36}"/>
              </a:ext>
            </a:extLst>
          </p:cNvPr>
          <p:cNvCxnSpPr>
            <a:cxnSpLocks/>
            <a:stCxn id="21" idx="3"/>
            <a:endCxn id="23" idx="1"/>
          </p:cNvCxnSpPr>
          <p:nvPr/>
        </p:nvCxnSpPr>
        <p:spPr>
          <a:xfrm>
            <a:off x="3795792" y="2652781"/>
            <a:ext cx="4281591" cy="1093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Arrow 1">
            <a:extLst>
              <a:ext uri="{FF2B5EF4-FFF2-40B4-BE49-F238E27FC236}">
                <a16:creationId xmlns:a16="http://schemas.microsoft.com/office/drawing/2014/main" id="{6386969A-C374-0A07-C656-BEF255D27D19}"/>
              </a:ext>
            </a:extLst>
          </p:cNvPr>
          <p:cNvCxnSpPr>
            <a:cxnSpLocks/>
            <a:stCxn id="9" idx="1"/>
            <a:endCxn id="35" idx="3"/>
          </p:cNvCxnSpPr>
          <p:nvPr/>
        </p:nvCxnSpPr>
        <p:spPr>
          <a:xfrm flipH="1">
            <a:off x="4368800" y="2710170"/>
            <a:ext cx="3894059" cy="1210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59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token either!</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4103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473703" y="3986160"/>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41030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473703" y="5006412"/>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51233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1488030" y="3844202"/>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7176817" y="4037381"/>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26" name="txtTemp">
            <a:extLst>
              <a:ext uri="{FF2B5EF4-FFF2-40B4-BE49-F238E27FC236}">
                <a16:creationId xmlns:a16="http://schemas.microsoft.com/office/drawing/2014/main" id="{16ACAEE2-32ED-7FEB-0875-2FD1AE74A08C}"/>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80858</TotalTime>
  <Words>13775</Words>
  <Application>Microsoft Office PowerPoint</Application>
  <PresentationFormat>Widescreen</PresentationFormat>
  <Paragraphs>2359</Paragraphs>
  <Slides>144</Slides>
  <Notes>144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144</vt:i4>
      </vt:variant>
    </vt:vector>
  </HeadingPairs>
  <TitlesOfParts>
    <vt:vector size="154"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1332</cp:revision>
  <dcterms:created xsi:type="dcterms:W3CDTF">2013-12-09T01:29:59Z</dcterms:created>
  <dcterms:modified xsi:type="dcterms:W3CDTF">2023-12-11T11:50:22Z</dcterms:modified>
</cp:coreProperties>
</file>